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3" r:id="rId2"/>
    <p:sldId id="294" r:id="rId3"/>
    <p:sldId id="295" r:id="rId4"/>
    <p:sldId id="296" r:id="rId5"/>
    <p:sldId id="284" r:id="rId6"/>
    <p:sldId id="324" r:id="rId7"/>
    <p:sldId id="286" r:id="rId8"/>
    <p:sldId id="321" r:id="rId9"/>
    <p:sldId id="287" r:id="rId10"/>
    <p:sldId id="323" r:id="rId11"/>
    <p:sldId id="288" r:id="rId12"/>
    <p:sldId id="304" r:id="rId13"/>
    <p:sldId id="305" r:id="rId14"/>
    <p:sldId id="289" r:id="rId15"/>
    <p:sldId id="303" r:id="rId16"/>
    <p:sldId id="307" r:id="rId17"/>
    <p:sldId id="313" r:id="rId18"/>
    <p:sldId id="314" r:id="rId19"/>
    <p:sldId id="290" r:id="rId20"/>
    <p:sldId id="299" r:id="rId21"/>
    <p:sldId id="322" r:id="rId22"/>
    <p:sldId id="300" r:id="rId23"/>
    <p:sldId id="308" r:id="rId24"/>
    <p:sldId id="316" r:id="rId25"/>
    <p:sldId id="292" r:id="rId26"/>
    <p:sldId id="312" r:id="rId27"/>
    <p:sldId id="317" r:id="rId28"/>
    <p:sldId id="293" r:id="rId29"/>
    <p:sldId id="301" r:id="rId3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67F"/>
    <a:srgbClr val="C6D9F1"/>
    <a:srgbClr val="BAE2F0"/>
    <a:srgbClr val="DFF3F5"/>
    <a:srgbClr val="F0F9FA"/>
    <a:srgbClr val="E8F4F8"/>
    <a:srgbClr val="264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94934" autoAdjust="0"/>
  </p:normalViewPr>
  <p:slideViewPr>
    <p:cSldViewPr>
      <p:cViewPr>
        <p:scale>
          <a:sx n="98" d="100"/>
          <a:sy n="98" d="100"/>
        </p:scale>
        <p:origin x="-8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E80645-2205-428C-8A3E-2EFA25D6A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9551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2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164748-C8E4-44E0-BA19-E167FE0C9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423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4164748-C8E4-44E0-BA19-E167FE0C9F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4164748-C8E4-44E0-BA19-E167FE0C9F1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4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Texas Secretary of State Elections Division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ADDF-CA0C-4B29-A4D3-683AAA89E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7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Texas Secretary of State Elections Division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0E00-116F-4F25-A8A5-9838F7B48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1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Secretary of State Elections Division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B6334-C639-46C9-94EA-41C1363B6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3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Secretary of State Elections Division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F4DC-6CC0-4D83-A076-FA765A5D2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399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399"/>
            <a:ext cx="4041775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Secretary of State Elections Division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8C25-A595-4E3B-B682-BCEF80FC3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7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Secretary of State Elections Division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B84B-BAF7-4B6A-8CC4-65A3C0CE9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9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Secretary of State Elections 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F9E2-D5A8-4430-8B25-7CF32F5FE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0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114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3886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Secretary of State Elections Division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A668-3060-4949-81C3-FE43D92A0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4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Secretary of State Elections Division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66F6-B53E-4ABB-A5A3-AAF131FF2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8000">
              <a:schemeClr val="bg1">
                <a:lumMod val="75000"/>
                <a:lumOff val="25000"/>
              </a:schemeClr>
            </a:gs>
            <a:gs pos="91000">
              <a:srgbClr val="C6D9F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26429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dirty="0" smtClean="0">
                <a:solidFill>
                  <a:srgbClr val="26429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Texas Secretary of State Elections Division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31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26429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60BE3B-F8D3-42BE-A62F-E17EC3CE61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Texas Secretary of State Seal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8674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57200" y="6400800"/>
            <a:ext cx="7315200" cy="0"/>
          </a:xfrm>
          <a:prstGeom prst="line">
            <a:avLst/>
          </a:prstGeom>
          <a:ln>
            <a:solidFill>
              <a:srgbClr val="2642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09" r:id="rId4"/>
    <p:sldLayoutId id="2147483714" r:id="rId5"/>
    <p:sldLayoutId id="2147483710" r:id="rId6"/>
    <p:sldLayoutId id="2147483715" r:id="rId7"/>
    <p:sldLayoutId id="2147483716" r:id="rId8"/>
    <p:sldLayoutId id="2147483717" r:id="rId9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26429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6429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6429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6429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6429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6429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6429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6429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6429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429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429A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429A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429A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429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s.state.tx.us/elections/voter/reqvr.s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.state.tx.us/elections/forms/pol-sub/index.shtm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www.sos.state.tx.us/elections/forms/pol-sub/3-2af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.state.tx.us/elections/forms/pol-sub/index.s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hyperlink" Target="http://www.sos.state.tx.us/statdoc/statforms.shtml#CPF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s.state.tx.us/statdoc/statforms.shtml" TargetMode="External"/><Relationship Id="rId5" Type="http://schemas.openxmlformats.org/officeDocument/2006/relationships/hyperlink" Target="http://www.sos.state.tx.us/elections/forms/pol-sub/10-1f.pdf" TargetMode="Externa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.state.tx.us/elections/laws/recounts.s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tetexas.gov" TargetMode="External"/><Relationship Id="rId2" Type="http://schemas.openxmlformats.org/officeDocument/2006/relationships/hyperlink" Target="http://www.sos.state.tx.us/election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981200"/>
          </a:xfrm>
        </p:spPr>
        <p:txBody>
          <a:bodyPr/>
          <a:lstStyle/>
          <a:p>
            <a:r>
              <a:rPr lang="en-US" sz="8000" dirty="0" smtClean="0">
                <a:solidFill>
                  <a:schemeClr val="tx2"/>
                </a:solidFill>
              </a:rPr>
              <a:t>Elections 101</a:t>
            </a:r>
            <a:endParaRPr lang="en-US" sz="8000" dirty="0">
              <a:solidFill>
                <a:schemeClr val="tx2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524000" y="4876800"/>
            <a:ext cx="6400800" cy="2590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Caroline </a:t>
            </a:r>
            <a:r>
              <a:rPr lang="en-US" dirty="0" smtClean="0">
                <a:solidFill>
                  <a:schemeClr val="tx2"/>
                </a:solidFill>
              </a:rPr>
              <a:t>Webster Geppert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Christina Worrell </a:t>
            </a:r>
            <a:r>
              <a:rPr lang="en-US" dirty="0" smtClean="0">
                <a:solidFill>
                  <a:schemeClr val="tx2"/>
                </a:solidFill>
              </a:rPr>
              <a:t>Adkins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484-A541-43C2-954B-F029E2274FF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886199" cy="2586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45419" y="4366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Party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419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County </a:t>
            </a:r>
            <a:r>
              <a:rPr lang="en-US" dirty="0"/>
              <a:t>Executive </a:t>
            </a:r>
            <a:r>
              <a:rPr lang="en-US" dirty="0" smtClean="0"/>
              <a:t>Committee</a:t>
            </a:r>
          </a:p>
          <a:p>
            <a:endParaRPr lang="en-US" dirty="0" smtClean="0"/>
          </a:p>
          <a:p>
            <a:r>
              <a:rPr lang="en-US" dirty="0" smtClean="0"/>
              <a:t>Precinct </a:t>
            </a:r>
            <a:r>
              <a:rPr lang="en-US" dirty="0"/>
              <a:t>Executive Committee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Primary </a:t>
            </a:r>
            <a:r>
              <a:rPr lang="en-US" dirty="0"/>
              <a:t>Committee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4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Voter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5029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Eligibility to Vote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“Qualified Voter”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Voter Registration Application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Voter Registration Certificate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Voter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sz="1600" b="1" dirty="0" smtClean="0"/>
              <a:t>Eligibility </a:t>
            </a:r>
            <a:r>
              <a:rPr lang="en-US" sz="1600" b="1" dirty="0"/>
              <a:t>to Vote (11.001)</a:t>
            </a:r>
          </a:p>
          <a:p>
            <a:pPr lvl="1"/>
            <a:r>
              <a:rPr lang="en-US" sz="1400" dirty="0" smtClean="0"/>
              <a:t>A </a:t>
            </a:r>
            <a:r>
              <a:rPr lang="en-US" sz="1400" dirty="0"/>
              <a:t>person must be a </a:t>
            </a:r>
            <a:r>
              <a:rPr lang="en-US" sz="1400" b="1" u="sng" dirty="0"/>
              <a:t>qualified</a:t>
            </a:r>
            <a:r>
              <a:rPr lang="en-US" sz="1400" u="sng" dirty="0"/>
              <a:t> </a:t>
            </a:r>
            <a:r>
              <a:rPr lang="en-US" sz="1400" dirty="0"/>
              <a:t>voter on the day the person offers to vote.</a:t>
            </a:r>
          </a:p>
          <a:p>
            <a:pPr lvl="1"/>
            <a:r>
              <a:rPr lang="en-US" sz="1400" dirty="0" smtClean="0"/>
              <a:t>A </a:t>
            </a:r>
            <a:r>
              <a:rPr lang="en-US" sz="1400" dirty="0"/>
              <a:t>person must be a resident of the territory covered by the election for the office or measure upon which a person desires to vote, and;</a:t>
            </a:r>
          </a:p>
          <a:p>
            <a:pPr lvl="1"/>
            <a:r>
              <a:rPr lang="en-US" sz="1400" dirty="0" smtClean="0"/>
              <a:t>A </a:t>
            </a:r>
            <a:r>
              <a:rPr lang="en-US" sz="1400" dirty="0"/>
              <a:t>person must satisfy all other requirements by law for that election. </a:t>
            </a:r>
          </a:p>
          <a:p>
            <a:pPr lvl="1"/>
            <a:r>
              <a:rPr lang="en-US" sz="1400" dirty="0" smtClean="0"/>
              <a:t>If </a:t>
            </a:r>
            <a:r>
              <a:rPr lang="en-US" sz="1400" dirty="0"/>
              <a:t>a person resides on property located in more than one territory, the person is required to choose which territory the residence of the person is located. </a:t>
            </a:r>
            <a:endParaRPr lang="en-US" sz="1400" dirty="0" smtClean="0"/>
          </a:p>
          <a:p>
            <a:pPr lvl="1"/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1600" b="1" dirty="0" smtClean="0"/>
              <a:t>Qualified </a:t>
            </a:r>
            <a:r>
              <a:rPr lang="en-US" sz="1600" b="1" dirty="0"/>
              <a:t>Voter (11.002)</a:t>
            </a:r>
          </a:p>
          <a:p>
            <a:pPr lvl="1"/>
            <a:r>
              <a:rPr lang="en-US" sz="1400" dirty="0" smtClean="0"/>
              <a:t>18 </a:t>
            </a:r>
            <a:r>
              <a:rPr lang="en-US" sz="1400" dirty="0"/>
              <a:t>years of age,</a:t>
            </a:r>
          </a:p>
          <a:p>
            <a:pPr lvl="1"/>
            <a:r>
              <a:rPr lang="en-US" sz="1400" dirty="0" smtClean="0"/>
              <a:t>U.S</a:t>
            </a:r>
            <a:r>
              <a:rPr lang="en-US" sz="1400" dirty="0"/>
              <a:t>. Citizen,</a:t>
            </a:r>
          </a:p>
          <a:p>
            <a:pPr lvl="1"/>
            <a:r>
              <a:rPr lang="en-US" sz="1400" dirty="0" smtClean="0"/>
              <a:t>Not </a:t>
            </a:r>
            <a:r>
              <a:rPr lang="en-US" sz="1400" dirty="0"/>
              <a:t>determined by a final judgment of a court exercising probate jurisdiction to a totally mentally incapacitated, or partially mentally incapacitated without the right to vote,</a:t>
            </a:r>
          </a:p>
          <a:p>
            <a:pPr lvl="1"/>
            <a:r>
              <a:rPr lang="en-US" sz="1400" dirty="0" smtClean="0"/>
              <a:t>Not </a:t>
            </a:r>
            <a:r>
              <a:rPr lang="en-US" sz="1400" dirty="0"/>
              <a:t>finally convicted of a felony.  If a person has a felony conviction, they can regain their right to vote  when the person’s sentence is fully discharged, including any term of incarceration, parole or supervision or completed a period of probation or if the person has been pardoned or released from the resulting disability to vote. </a:t>
            </a:r>
          </a:p>
          <a:p>
            <a:pPr lvl="1"/>
            <a:r>
              <a:rPr lang="en-US" sz="1400" dirty="0" smtClean="0"/>
              <a:t>Resident </a:t>
            </a:r>
            <a:r>
              <a:rPr lang="en-US" sz="1400" dirty="0"/>
              <a:t>of the State, and;</a:t>
            </a:r>
          </a:p>
          <a:p>
            <a:pPr lvl="1"/>
            <a:r>
              <a:rPr lang="en-US" sz="1400" dirty="0" smtClean="0"/>
              <a:t>Registered </a:t>
            </a:r>
            <a:r>
              <a:rPr lang="en-US" sz="1400" dirty="0"/>
              <a:t>voter.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40"/>
            <a:ext cx="8229600" cy="1143000"/>
          </a:xfrm>
        </p:spPr>
        <p:txBody>
          <a:bodyPr/>
          <a:lstStyle/>
          <a:p>
            <a:r>
              <a:rPr lang="en-US" dirty="0" smtClean="0"/>
              <a:t>Voter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2590800"/>
          </a:xfrm>
        </p:spPr>
        <p:txBody>
          <a:bodyPr/>
          <a:lstStyle/>
          <a:p>
            <a:r>
              <a:rPr lang="en-US" sz="2400" dirty="0" smtClean="0"/>
              <a:t>Application </a:t>
            </a:r>
            <a:r>
              <a:rPr lang="en-US" sz="2400" dirty="0"/>
              <a:t>Required for Registration (13.002)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writing, signed by the applicant, and</a:t>
            </a:r>
          </a:p>
          <a:p>
            <a:pPr lvl="1"/>
            <a:r>
              <a:rPr lang="en-US" sz="2000" dirty="0" smtClean="0"/>
              <a:t>Submitted </a:t>
            </a:r>
            <a:r>
              <a:rPr lang="en-US" sz="2000" dirty="0"/>
              <a:t>by </a:t>
            </a:r>
            <a:r>
              <a:rPr lang="en-US" sz="2000" b="1" dirty="0"/>
              <a:t>personal delivery</a:t>
            </a:r>
            <a:r>
              <a:rPr lang="en-US" sz="2000" dirty="0"/>
              <a:t>, </a:t>
            </a:r>
            <a:r>
              <a:rPr lang="en-US" sz="2000" b="1" dirty="0"/>
              <a:t>mail</a:t>
            </a:r>
            <a:r>
              <a:rPr lang="en-US" sz="2000" dirty="0"/>
              <a:t>, or </a:t>
            </a:r>
            <a:r>
              <a:rPr lang="en-US" sz="2000" b="1" dirty="0"/>
              <a:t>fax </a:t>
            </a:r>
            <a:r>
              <a:rPr lang="en-US" sz="2000" b="1" dirty="0" smtClean="0"/>
              <a:t>transmission</a:t>
            </a:r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submitted by fax, </a:t>
            </a:r>
            <a:r>
              <a:rPr lang="en-US" sz="2000" dirty="0" smtClean="0"/>
              <a:t>a copy </a:t>
            </a:r>
            <a:r>
              <a:rPr lang="en-US" sz="2000" dirty="0"/>
              <a:t>of the registration application must be submitted by mail and be </a:t>
            </a:r>
            <a:r>
              <a:rPr lang="en-US" sz="2000" dirty="0" smtClean="0"/>
              <a:t>received by </a:t>
            </a:r>
            <a:r>
              <a:rPr lang="en-US" sz="2000" dirty="0"/>
              <a:t>the </a:t>
            </a:r>
            <a:r>
              <a:rPr lang="en-US" sz="2000" dirty="0" smtClean="0"/>
              <a:t>VR no </a:t>
            </a:r>
            <a:r>
              <a:rPr lang="en-US" sz="2000" dirty="0"/>
              <a:t>later than the fourth business day after </a:t>
            </a:r>
            <a:r>
              <a:rPr lang="en-US" sz="2000" dirty="0" smtClean="0"/>
              <a:t>the fax is received.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00" t="7206" r="32956" b="9186"/>
          <a:stretch/>
        </p:blipFill>
        <p:spPr bwMode="auto">
          <a:xfrm>
            <a:off x="4267200" y="3352800"/>
            <a:ext cx="2955888" cy="267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47" y="3421356"/>
            <a:ext cx="1954203" cy="26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0" y="60960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hlinkClick r:id="rId4"/>
              </a:rPr>
              <a:t>www.sos.state.tx.us</a:t>
            </a:r>
            <a:r>
              <a:rPr lang="en-US" sz="1000" dirty="0">
                <a:hlinkClick r:id="rId4"/>
              </a:rPr>
              <a:t>/elections/voter/</a:t>
            </a:r>
            <a:r>
              <a:rPr lang="en-US" sz="1000" dirty="0" err="1">
                <a:hlinkClick r:id="rId4"/>
              </a:rPr>
              <a:t>reqvr.shtml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35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General Election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696200" cy="4114800"/>
          </a:xfrm>
        </p:spPr>
        <p:txBody>
          <a:bodyPr/>
          <a:lstStyle/>
          <a:p>
            <a:r>
              <a:rPr lang="en-US" dirty="0" smtClean="0"/>
              <a:t>Uniform Election Dates</a:t>
            </a:r>
          </a:p>
          <a:p>
            <a:endParaRPr lang="en-US" dirty="0" smtClean="0"/>
          </a:p>
          <a:p>
            <a:r>
              <a:rPr lang="en-US" dirty="0" smtClean="0"/>
              <a:t>Types of Elections</a:t>
            </a:r>
          </a:p>
          <a:p>
            <a:endParaRPr lang="en-US" dirty="0" smtClean="0"/>
          </a:p>
          <a:p>
            <a:r>
              <a:rPr lang="en-US" dirty="0" smtClean="0"/>
              <a:t>Plurality v. Majority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Contacts/Joint Elections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Uniform Election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lvl="1"/>
            <a:r>
              <a:rPr lang="en-US" sz="1800" b="1" dirty="0"/>
              <a:t>Uniform Election Dates </a:t>
            </a:r>
            <a:r>
              <a:rPr lang="en-US" sz="1800" dirty="0"/>
              <a:t>–(41.001)</a:t>
            </a:r>
          </a:p>
          <a:p>
            <a:pPr lvl="2"/>
            <a:r>
              <a:rPr lang="en-US" sz="1800" dirty="0"/>
              <a:t>Each </a:t>
            </a:r>
            <a:r>
              <a:rPr lang="en-US" sz="1800" b="1" dirty="0"/>
              <a:t>general or special election </a:t>
            </a:r>
            <a:r>
              <a:rPr lang="en-US" sz="1800" dirty="0"/>
              <a:t>is required to be held on one of the following dates:</a:t>
            </a:r>
          </a:p>
          <a:p>
            <a:pPr lvl="3"/>
            <a:r>
              <a:rPr lang="en-US" sz="1800" dirty="0"/>
              <a:t>Second Saturday in May in an odd-numbered year;</a:t>
            </a:r>
          </a:p>
          <a:p>
            <a:pPr lvl="3"/>
            <a:r>
              <a:rPr lang="en-US" sz="1800" dirty="0"/>
              <a:t>Second Saturday in May in an even numbered year (for political subdivisions other than a </a:t>
            </a:r>
            <a:r>
              <a:rPr lang="en-US" sz="1800" dirty="0" smtClean="0"/>
              <a:t>county); </a:t>
            </a:r>
            <a:r>
              <a:rPr lang="en-US" sz="1800" dirty="0"/>
              <a:t>OR</a:t>
            </a:r>
          </a:p>
          <a:p>
            <a:pPr lvl="3"/>
            <a:r>
              <a:rPr lang="en-US" sz="1800" dirty="0"/>
              <a:t>First Tuesday after the First Monday in a November. </a:t>
            </a:r>
          </a:p>
          <a:p>
            <a:pPr lvl="2"/>
            <a:r>
              <a:rPr lang="en-US" sz="1800" u="sng" dirty="0"/>
              <a:t>EXCEPTIONS:</a:t>
            </a:r>
            <a:endParaRPr lang="en-US" sz="1800" dirty="0"/>
          </a:p>
          <a:p>
            <a:pPr lvl="3"/>
            <a:r>
              <a:rPr lang="en-US" sz="1800" dirty="0"/>
              <a:t>Runoff election</a:t>
            </a:r>
          </a:p>
          <a:p>
            <a:pPr lvl="3"/>
            <a:r>
              <a:rPr lang="en-US" sz="1800" dirty="0"/>
              <a:t>Elections that result from a court order</a:t>
            </a:r>
          </a:p>
          <a:p>
            <a:pPr lvl="3"/>
            <a:r>
              <a:rPr lang="en-US" sz="1800" dirty="0"/>
              <a:t>Emergency election under </a:t>
            </a:r>
            <a:r>
              <a:rPr lang="en-US" sz="1800" u="sng" dirty="0"/>
              <a:t>Section 41.0011</a:t>
            </a:r>
            <a:endParaRPr lang="en-US" sz="1800" dirty="0"/>
          </a:p>
          <a:p>
            <a:pPr lvl="3"/>
            <a:r>
              <a:rPr lang="en-US" sz="1800" dirty="0"/>
              <a:t>Election to fill vacancy in the legislature under </a:t>
            </a:r>
            <a:r>
              <a:rPr lang="en-US" sz="1800" u="sng" dirty="0"/>
              <a:t>Section 203.013</a:t>
            </a:r>
            <a:endParaRPr lang="en-US" sz="1800" dirty="0"/>
          </a:p>
          <a:p>
            <a:pPr lvl="3"/>
            <a:r>
              <a:rPr lang="en-US" sz="1800" b="1" dirty="0"/>
              <a:t>Election held under a </a:t>
            </a:r>
            <a:r>
              <a:rPr lang="en-US" sz="1800" b="1" dirty="0" smtClean="0"/>
              <a:t>statute </a:t>
            </a:r>
            <a:r>
              <a:rPr lang="en-US" sz="1800" b="1" dirty="0"/>
              <a:t>that expressly provides that the requirement of Subsection (a) does not apply to the election,</a:t>
            </a:r>
            <a:endParaRPr lang="en-US" sz="1800" dirty="0"/>
          </a:p>
          <a:p>
            <a:pPr lvl="3"/>
            <a:r>
              <a:rPr lang="en-US" sz="1800" dirty="0"/>
              <a:t>Initial election for the members of the governing body of a newly incorporated city.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953000"/>
          </a:xfrm>
        </p:spPr>
        <p:txBody>
          <a:bodyPr/>
          <a:lstStyle/>
          <a:p>
            <a:pPr marL="342900" lvl="2" indent="-342900"/>
            <a:r>
              <a:rPr lang="en-US" dirty="0" smtClean="0"/>
              <a:t>General Elections</a:t>
            </a:r>
          </a:p>
          <a:p>
            <a:pPr marL="800100" lvl="3" indent="-342900"/>
            <a:r>
              <a:rPr lang="en-US" dirty="0" smtClean="0"/>
              <a:t>Presidential </a:t>
            </a:r>
            <a:r>
              <a:rPr lang="en-US" dirty="0"/>
              <a:t>Election, </a:t>
            </a:r>
          </a:p>
          <a:p>
            <a:pPr marL="800100" lvl="3" indent="-342900"/>
            <a:r>
              <a:rPr lang="en-US" dirty="0" smtClean="0"/>
              <a:t>General </a:t>
            </a:r>
            <a:r>
              <a:rPr lang="en-US" dirty="0"/>
              <a:t>Election for State and County </a:t>
            </a:r>
            <a:r>
              <a:rPr lang="en-US" dirty="0" smtClean="0"/>
              <a:t>officers,</a:t>
            </a:r>
          </a:p>
          <a:p>
            <a:pPr marL="800100" lvl="3" indent="-342900"/>
            <a:r>
              <a:rPr lang="en-US" dirty="0" smtClean="0"/>
              <a:t>Regular Officer Elections for Cities, School Districts, Water Districts, Hospital Districts, Library Districts. </a:t>
            </a:r>
          </a:p>
          <a:p>
            <a:pPr marL="342900" lvl="2" indent="-342900"/>
            <a:r>
              <a:rPr lang="en-US" sz="2200" dirty="0" smtClean="0"/>
              <a:t>Special Elections</a:t>
            </a:r>
          </a:p>
          <a:p>
            <a:pPr marL="800100" lvl="3" indent="-342900"/>
            <a:r>
              <a:rPr lang="en-US" dirty="0" smtClean="0"/>
              <a:t>Special Election to fill a Vacancy,</a:t>
            </a:r>
          </a:p>
          <a:p>
            <a:pPr marL="800100" lvl="3" indent="-342900"/>
            <a:r>
              <a:rPr lang="en-US" dirty="0" smtClean="0"/>
              <a:t>Constitutional </a:t>
            </a:r>
            <a:r>
              <a:rPr lang="en-US" dirty="0"/>
              <a:t>Amendment </a:t>
            </a:r>
            <a:r>
              <a:rPr lang="en-US" dirty="0" smtClean="0"/>
              <a:t>Election,</a:t>
            </a:r>
            <a:endParaRPr lang="en-US" dirty="0"/>
          </a:p>
          <a:p>
            <a:pPr marL="800100" lvl="3" indent="-342900"/>
            <a:r>
              <a:rPr lang="en-US" dirty="0" smtClean="0"/>
              <a:t>Local </a:t>
            </a:r>
            <a:r>
              <a:rPr lang="en-US" dirty="0"/>
              <a:t>Option </a:t>
            </a:r>
            <a:r>
              <a:rPr lang="en-US" dirty="0" smtClean="0"/>
              <a:t>Liquor Elections</a:t>
            </a:r>
            <a:r>
              <a:rPr lang="en-US" dirty="0"/>
              <a:t>, </a:t>
            </a:r>
          </a:p>
          <a:p>
            <a:pPr marL="800100" lvl="3" indent="-342900"/>
            <a:r>
              <a:rPr lang="en-US" sz="1700" dirty="0" smtClean="0"/>
              <a:t>Tax </a:t>
            </a:r>
            <a:r>
              <a:rPr lang="en-US" sz="1700" dirty="0"/>
              <a:t>Ratification Elections</a:t>
            </a:r>
            <a:r>
              <a:rPr lang="en-US" sz="1600" dirty="0"/>
              <a:t>, </a:t>
            </a:r>
            <a:endParaRPr lang="en-US" sz="1600" dirty="0" smtClean="0"/>
          </a:p>
          <a:p>
            <a:pPr marL="800100" lvl="3" indent="-342900"/>
            <a:r>
              <a:rPr lang="en-US" sz="1500" dirty="0" smtClean="0"/>
              <a:t>Bond Elections,</a:t>
            </a:r>
          </a:p>
          <a:p>
            <a:pPr marL="800100" lvl="3" indent="-342900"/>
            <a:r>
              <a:rPr lang="en-US" sz="1500" dirty="0" smtClean="0"/>
              <a:t>Bingo Elections</a:t>
            </a:r>
            <a:r>
              <a:rPr lang="en-US" sz="1400" dirty="0" smtClean="0"/>
              <a:t>, </a:t>
            </a:r>
          </a:p>
          <a:p>
            <a:pPr marL="800100" lvl="3" indent="-342900"/>
            <a:r>
              <a:rPr lang="en-US" sz="1400" dirty="0" smtClean="0"/>
              <a:t>Stock Law Elections,</a:t>
            </a:r>
          </a:p>
          <a:p>
            <a:pPr marL="800100" lvl="3" indent="-342900"/>
            <a:r>
              <a:rPr lang="en-US" sz="1200" dirty="0" smtClean="0"/>
              <a:t>Hail Suppression Elections, etc., etc., etc.…..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Texas Secretary of State Elections Division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Plurality v. Majority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257800"/>
          </a:xfrm>
        </p:spPr>
        <p:txBody>
          <a:bodyPr/>
          <a:lstStyle/>
          <a:p>
            <a:r>
              <a:rPr lang="en-US" sz="2000" b="1" dirty="0" smtClean="0"/>
              <a:t>Plurality</a:t>
            </a:r>
            <a:r>
              <a:rPr lang="en-US" sz="2000" dirty="0" smtClean="0"/>
              <a:t>:  A </a:t>
            </a:r>
            <a:r>
              <a:rPr lang="en-US" sz="2000" dirty="0"/>
              <a:t>candidate must receive more votes than any other candidate for the office. </a:t>
            </a:r>
          </a:p>
          <a:p>
            <a:r>
              <a:rPr lang="en-US" sz="2000" b="1" dirty="0" smtClean="0"/>
              <a:t>Majority</a:t>
            </a:r>
            <a:r>
              <a:rPr lang="en-US" sz="2000" dirty="0" smtClean="0"/>
              <a:t>:  A candidate must receive more than 50% of the total vote.</a:t>
            </a:r>
          </a:p>
          <a:p>
            <a:pPr lvl="1"/>
            <a:r>
              <a:rPr lang="en-US" sz="1600" dirty="0" smtClean="0"/>
              <a:t>Runoff </a:t>
            </a:r>
            <a:r>
              <a:rPr lang="en-US" sz="1600" dirty="0"/>
              <a:t>Election:  If no candidate received the vote necessary to be elected in an election requiring a majority vote, a runoff election is required.  (2.021</a:t>
            </a:r>
            <a:r>
              <a:rPr lang="en-US" sz="1600" dirty="0" smtClean="0"/>
              <a:t>)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 smtClean="0"/>
              <a:t>Elections </a:t>
            </a:r>
            <a:r>
              <a:rPr lang="en-US" sz="2000" dirty="0"/>
              <a:t>that Require a </a:t>
            </a:r>
            <a:r>
              <a:rPr lang="en-US" sz="2000" b="1" u="sng" dirty="0"/>
              <a:t>Majority Vote</a:t>
            </a:r>
            <a:r>
              <a:rPr lang="en-US" sz="2000" dirty="0"/>
              <a:t>:</a:t>
            </a:r>
          </a:p>
          <a:p>
            <a:pPr lvl="1"/>
            <a:r>
              <a:rPr lang="en-US" sz="1600" dirty="0" smtClean="0"/>
              <a:t>Primary </a:t>
            </a:r>
            <a:r>
              <a:rPr lang="en-US" sz="1600" dirty="0"/>
              <a:t>election (172.003)</a:t>
            </a:r>
          </a:p>
          <a:p>
            <a:pPr lvl="1"/>
            <a:r>
              <a:rPr lang="en-US" sz="1600" dirty="0" smtClean="0"/>
              <a:t>Special </a:t>
            </a:r>
            <a:r>
              <a:rPr lang="en-US" sz="1600" dirty="0"/>
              <a:t>election to fill vacancy in legislature or Congress (203.003, 204.005,  </a:t>
            </a:r>
            <a:r>
              <a:rPr lang="en-US" sz="1600" dirty="0" smtClean="0"/>
              <a:t>204.021)</a:t>
            </a:r>
          </a:p>
          <a:p>
            <a:pPr lvl="1"/>
            <a:r>
              <a:rPr lang="en-US" sz="1600" dirty="0"/>
              <a:t>Election for an office of a city with a population of 200,000 or more.</a:t>
            </a:r>
          </a:p>
          <a:p>
            <a:pPr lvl="1"/>
            <a:r>
              <a:rPr lang="en-US" sz="1600" dirty="0"/>
              <a:t>City that has increased the term of its elected officials to more than two years (Article XI, Section 11)</a:t>
            </a:r>
          </a:p>
          <a:p>
            <a:pPr lvl="1"/>
            <a:r>
              <a:rPr lang="en-US" sz="1600" dirty="0"/>
              <a:t> Otherwise provided by law – (Education, Water Code, etc.)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Contracts/Joint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3886200"/>
          </a:xfrm>
        </p:spPr>
        <p:txBody>
          <a:bodyPr/>
          <a:lstStyle/>
          <a:p>
            <a:r>
              <a:rPr lang="en-US" dirty="0" smtClean="0"/>
              <a:t>Joint Elections</a:t>
            </a:r>
          </a:p>
          <a:p>
            <a:pPr lvl="1"/>
            <a:r>
              <a:rPr lang="en-US" sz="2000" dirty="0"/>
              <a:t>If two or more entities are holding an election on the same day in a particular territory, then they may enter into a joint election </a:t>
            </a:r>
            <a:r>
              <a:rPr lang="en-US" sz="2000" dirty="0" smtClean="0"/>
              <a:t>agreement and share precincts, workers, and/or equipment, etc. </a:t>
            </a:r>
            <a:r>
              <a:rPr lang="en-US" sz="2000" dirty="0"/>
              <a:t>(Chapter 271)</a:t>
            </a:r>
          </a:p>
          <a:p>
            <a:endParaRPr lang="en-US" sz="1200" dirty="0" smtClean="0"/>
          </a:p>
          <a:p>
            <a:r>
              <a:rPr lang="en-US" dirty="0" smtClean="0"/>
              <a:t>Contract for Election Services</a:t>
            </a:r>
          </a:p>
          <a:p>
            <a:pPr lvl="1"/>
            <a:r>
              <a:rPr lang="en-US" sz="2000" dirty="0"/>
              <a:t>Contract between county election officer and entity holding election for </a:t>
            </a:r>
            <a:r>
              <a:rPr lang="en-US" sz="2000" dirty="0" smtClean="0"/>
              <a:t>various </a:t>
            </a:r>
            <a:r>
              <a:rPr lang="en-US" sz="2000" dirty="0"/>
              <a:t>election </a:t>
            </a:r>
            <a:r>
              <a:rPr lang="en-US" sz="2000" dirty="0" smtClean="0"/>
              <a:t>services including the leasing of </a:t>
            </a:r>
            <a:r>
              <a:rPr lang="en-US" sz="2000" dirty="0"/>
              <a:t>election equipment. (31.092)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Pre-Election Day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971800"/>
          </a:xfrm>
        </p:spPr>
        <p:txBody>
          <a:bodyPr/>
          <a:lstStyle/>
          <a:p>
            <a:r>
              <a:rPr lang="en-US" dirty="0" smtClean="0"/>
              <a:t>Order of Election</a:t>
            </a:r>
          </a:p>
          <a:p>
            <a:r>
              <a:rPr lang="en-US" dirty="0" smtClean="0"/>
              <a:t>Candidate Filing Period</a:t>
            </a:r>
          </a:p>
          <a:p>
            <a:r>
              <a:rPr lang="en-US" dirty="0" smtClean="0"/>
              <a:t>Notice of Election</a:t>
            </a:r>
          </a:p>
          <a:p>
            <a:r>
              <a:rPr lang="en-US" dirty="0" smtClean="0"/>
              <a:t>Ballot Drawing/Ballot Certification</a:t>
            </a:r>
          </a:p>
          <a:p>
            <a:r>
              <a:rPr lang="en-US" dirty="0" smtClean="0"/>
              <a:t>Voting Systems Testing</a:t>
            </a:r>
          </a:p>
          <a:p>
            <a:r>
              <a:rPr lang="en-US" dirty="0" smtClean="0"/>
              <a:t>Early Voting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What to Expect?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429000"/>
          </a:xfrm>
        </p:spPr>
        <p:txBody>
          <a:bodyPr/>
          <a:lstStyle/>
          <a:p>
            <a:r>
              <a:rPr lang="en-US" dirty="0" smtClean="0"/>
              <a:t>Basic Election Concepts</a:t>
            </a:r>
          </a:p>
          <a:p>
            <a:r>
              <a:rPr lang="en-US" dirty="0" smtClean="0"/>
              <a:t>Terminology and “Election Lingo”</a:t>
            </a:r>
          </a:p>
          <a:p>
            <a:r>
              <a:rPr lang="en-US" dirty="0" smtClean="0"/>
              <a:t>Citations and References </a:t>
            </a:r>
          </a:p>
          <a:p>
            <a:r>
              <a:rPr lang="en-US" dirty="0" smtClean="0"/>
              <a:t>Preview of other Presentations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Order of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33272"/>
            <a:ext cx="4953000" cy="5648528"/>
          </a:xfrm>
        </p:spPr>
        <p:txBody>
          <a:bodyPr/>
          <a:lstStyle/>
          <a:p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2999"/>
            <a:ext cx="2947778" cy="4850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9000" y="838200"/>
            <a:ext cx="5486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26429A"/>
                </a:solidFill>
                <a:latin typeface="+mn-lt"/>
                <a:cs typeface="+mn-cs"/>
              </a:rPr>
              <a:t>Order must </a:t>
            </a:r>
            <a:r>
              <a:rPr lang="en-US" sz="2200" dirty="0">
                <a:solidFill>
                  <a:srgbClr val="26429A"/>
                </a:solidFill>
                <a:latin typeface="+mn-lt"/>
                <a:cs typeface="+mn-cs"/>
              </a:rPr>
              <a:t>include</a:t>
            </a:r>
            <a:r>
              <a:rPr lang="en-US" sz="2200" dirty="0" smtClean="0">
                <a:solidFill>
                  <a:srgbClr val="26429A"/>
                </a:solidFill>
                <a:latin typeface="+mn-lt"/>
                <a:cs typeface="+mn-cs"/>
              </a:rPr>
              <a:t>: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>
                <a:solidFill>
                  <a:srgbClr val="26429A"/>
                </a:solidFill>
                <a:latin typeface="+mn-lt"/>
                <a:cs typeface="+mn-cs"/>
              </a:rPr>
              <a:t>T</a:t>
            </a:r>
            <a:r>
              <a:rPr lang="en-US" sz="1600" dirty="0" smtClean="0">
                <a:solidFill>
                  <a:srgbClr val="26429A"/>
                </a:solidFill>
                <a:latin typeface="+mn-lt"/>
                <a:cs typeface="+mn-cs"/>
              </a:rPr>
              <a:t>he </a:t>
            </a:r>
            <a:r>
              <a:rPr lang="en-US" sz="1600" dirty="0">
                <a:solidFill>
                  <a:srgbClr val="26429A"/>
                </a:solidFill>
                <a:latin typeface="+mn-lt"/>
                <a:cs typeface="+mn-cs"/>
              </a:rPr>
              <a:t>date of the election;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 smtClean="0">
                <a:solidFill>
                  <a:srgbClr val="26429A"/>
                </a:solidFill>
                <a:latin typeface="+mn-lt"/>
                <a:cs typeface="+mn-cs"/>
              </a:rPr>
              <a:t>The </a:t>
            </a:r>
            <a:r>
              <a:rPr lang="en-US" sz="1600" dirty="0">
                <a:solidFill>
                  <a:srgbClr val="26429A"/>
                </a:solidFill>
                <a:latin typeface="+mn-lt"/>
                <a:cs typeface="+mn-cs"/>
              </a:rPr>
              <a:t>offices or measures to be voted on;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 smtClean="0">
                <a:solidFill>
                  <a:srgbClr val="26429A"/>
                </a:solidFill>
                <a:latin typeface="+mn-lt"/>
                <a:cs typeface="+mn-cs"/>
              </a:rPr>
              <a:t>The </a:t>
            </a:r>
            <a:r>
              <a:rPr lang="en-US" sz="1600" dirty="0">
                <a:solidFill>
                  <a:srgbClr val="26429A"/>
                </a:solidFill>
                <a:latin typeface="+mn-lt"/>
                <a:cs typeface="+mn-cs"/>
              </a:rPr>
              <a:t>location of the main early voting polling place;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>
                <a:solidFill>
                  <a:srgbClr val="26429A"/>
                </a:solidFill>
                <a:latin typeface="+mn-lt"/>
                <a:cs typeface="+mn-cs"/>
              </a:rPr>
              <a:t>The early voting clerk’s official mailing address.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 smtClean="0">
                <a:solidFill>
                  <a:srgbClr val="26429A"/>
                </a:solidFill>
                <a:latin typeface="+mn-lt"/>
                <a:cs typeface="+mn-cs"/>
              </a:rPr>
              <a:t>Branch </a:t>
            </a:r>
            <a:r>
              <a:rPr lang="en-US" sz="1600" dirty="0">
                <a:solidFill>
                  <a:srgbClr val="26429A"/>
                </a:solidFill>
                <a:latin typeface="+mn-lt"/>
                <a:cs typeface="+mn-cs"/>
              </a:rPr>
              <a:t>early voting polling </a:t>
            </a:r>
            <a:r>
              <a:rPr lang="en-US" sz="1600" dirty="0" smtClean="0">
                <a:solidFill>
                  <a:srgbClr val="26429A"/>
                </a:solidFill>
                <a:latin typeface="+mn-lt"/>
                <a:cs typeface="+mn-cs"/>
              </a:rPr>
              <a:t>places. (</a:t>
            </a:r>
            <a:r>
              <a:rPr lang="en-US" sz="1600" dirty="0">
                <a:solidFill>
                  <a:srgbClr val="26429A"/>
                </a:solidFill>
                <a:latin typeface="+mn-lt"/>
                <a:cs typeface="+mn-cs"/>
              </a:rPr>
              <a:t>Recommended for counties) </a:t>
            </a:r>
            <a:endParaRPr lang="en-US" sz="1600" dirty="0" smtClean="0">
              <a:solidFill>
                <a:srgbClr val="26429A"/>
              </a:solidFill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 smtClean="0">
                <a:solidFill>
                  <a:srgbClr val="26429A"/>
                </a:solidFill>
                <a:latin typeface="+mn-lt"/>
                <a:cs typeface="+mn-cs"/>
              </a:rPr>
              <a:t>The </a:t>
            </a:r>
            <a:r>
              <a:rPr lang="en-US" sz="1600" dirty="0">
                <a:solidFill>
                  <a:srgbClr val="26429A"/>
                </a:solidFill>
                <a:latin typeface="+mn-lt"/>
                <a:cs typeface="+mn-cs"/>
              </a:rPr>
              <a:t>dates and hours for early </a:t>
            </a:r>
            <a:r>
              <a:rPr lang="en-US" sz="1600" dirty="0" smtClean="0">
                <a:solidFill>
                  <a:srgbClr val="26429A"/>
                </a:solidFill>
                <a:latin typeface="+mn-lt"/>
                <a:cs typeface="+mn-cs"/>
              </a:rPr>
              <a:t>voting. (</a:t>
            </a:r>
            <a:r>
              <a:rPr lang="en-US" sz="1600" dirty="0">
                <a:solidFill>
                  <a:srgbClr val="26429A"/>
                </a:solidFill>
                <a:latin typeface="+mn-lt"/>
                <a:cs typeface="+mn-cs"/>
              </a:rPr>
              <a:t>Recommended for counties) </a:t>
            </a:r>
            <a:endParaRPr lang="en-US" sz="1600" dirty="0" smtClean="0">
              <a:solidFill>
                <a:srgbClr val="26429A"/>
              </a:solidFill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 smtClean="0">
                <a:solidFill>
                  <a:srgbClr val="26429A"/>
                </a:solidFill>
                <a:latin typeface="+mn-lt"/>
                <a:cs typeface="+mn-cs"/>
              </a:rPr>
              <a:t>The </a:t>
            </a:r>
            <a:r>
              <a:rPr lang="en-US" sz="1600" dirty="0">
                <a:solidFill>
                  <a:srgbClr val="26429A"/>
                </a:solidFill>
                <a:latin typeface="+mn-lt"/>
                <a:cs typeface="+mn-cs"/>
              </a:rPr>
              <a:t>dates and hours of any Saturday and Sunday early </a:t>
            </a:r>
            <a:r>
              <a:rPr lang="en-US" sz="1600" dirty="0" smtClean="0">
                <a:solidFill>
                  <a:srgbClr val="26429A"/>
                </a:solidFill>
                <a:latin typeface="+mn-lt"/>
                <a:cs typeface="+mn-cs"/>
              </a:rPr>
              <a:t>voting.</a:t>
            </a:r>
            <a:r>
              <a:rPr lang="en-US" sz="1600" dirty="0">
                <a:solidFill>
                  <a:srgbClr val="26429A"/>
                </a:solidFill>
                <a:latin typeface="+mn-lt"/>
                <a:cs typeface="+mn-cs"/>
              </a:rPr>
              <a:t> (Recommended for counties) </a:t>
            </a:r>
            <a:endParaRPr lang="en-US" sz="1600" dirty="0" smtClean="0">
              <a:solidFill>
                <a:srgbClr val="26429A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rgbClr val="26429A"/>
                </a:solidFill>
                <a:latin typeface="+mn-lt"/>
                <a:cs typeface="+mn-cs"/>
              </a:rPr>
              <a:t>Deadlines vary by election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26429A"/>
                </a:solidFill>
                <a:latin typeface="+mn-lt"/>
                <a:cs typeface="+mn-cs"/>
              </a:rPr>
              <a:t>Requirements outlined in Sections </a:t>
            </a:r>
            <a:r>
              <a:rPr lang="en-US" sz="2200" b="1" dirty="0" smtClean="0">
                <a:solidFill>
                  <a:srgbClr val="26429A"/>
                </a:solidFill>
                <a:latin typeface="+mn-lt"/>
                <a:cs typeface="+mn-cs"/>
              </a:rPr>
              <a:t>3.006</a:t>
            </a:r>
            <a:r>
              <a:rPr lang="en-US" sz="2200" dirty="0" smtClean="0">
                <a:solidFill>
                  <a:srgbClr val="26429A"/>
                </a:solidFill>
                <a:latin typeface="+mn-lt"/>
                <a:cs typeface="+mn-cs"/>
              </a:rPr>
              <a:t>, 85.004, 85.007(a), 85.007, 83.010.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26429A"/>
                </a:solidFill>
                <a:latin typeface="+mn-lt"/>
                <a:cs typeface="+mn-cs"/>
              </a:rPr>
              <a:t>Forms located at</a:t>
            </a:r>
            <a:r>
              <a:rPr lang="en-US" sz="1600" dirty="0" smtClean="0">
                <a:solidFill>
                  <a:srgbClr val="26429A"/>
                </a:solidFill>
                <a:latin typeface="+mn-lt"/>
                <a:cs typeface="+mn-cs"/>
              </a:rPr>
              <a:t>:</a:t>
            </a:r>
          </a:p>
          <a:p>
            <a:pPr lvl="1">
              <a:spcBef>
                <a:spcPct val="20000"/>
              </a:spcBef>
            </a:pPr>
            <a:r>
              <a:rPr lang="en-US" sz="1600" dirty="0" smtClean="0">
                <a:solidFill>
                  <a:srgbClr val="26429A"/>
                </a:solidFill>
                <a:latin typeface="+mn-lt"/>
                <a:cs typeface="+mn-cs"/>
                <a:hlinkClick r:id="rId3"/>
              </a:rPr>
              <a:t>http</a:t>
            </a:r>
            <a:r>
              <a:rPr lang="en-US" sz="1600" dirty="0">
                <a:solidFill>
                  <a:srgbClr val="26429A"/>
                </a:solidFill>
                <a:latin typeface="+mn-lt"/>
                <a:cs typeface="+mn-cs"/>
                <a:hlinkClick r:id="rId3"/>
              </a:rPr>
              <a:t>://www.sos.state.tx.us/elections/forms/pol-sub/index.shtml</a:t>
            </a:r>
            <a:endParaRPr lang="en-US" sz="1600" dirty="0">
              <a:solidFill>
                <a:srgbClr val="26429A"/>
              </a:solidFill>
              <a:latin typeface="+mn-lt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endParaRPr lang="en-US" sz="2800" dirty="0">
              <a:solidFill>
                <a:srgbClr val="26429A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9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4000" dirty="0" smtClean="0"/>
              <a:t>Notice of Deadline to File Application for Place on the Ballot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524000"/>
            <a:ext cx="4724400" cy="4784580"/>
          </a:xfrm>
        </p:spPr>
        <p:txBody>
          <a:bodyPr/>
          <a:lstStyle/>
          <a:p>
            <a:r>
              <a:rPr lang="en-US" sz="1800" dirty="0" smtClean="0"/>
              <a:t>The </a:t>
            </a:r>
            <a:r>
              <a:rPr lang="en-US" sz="1800" dirty="0"/>
              <a:t>notice must be posted not later than the 30th day before the first day on which a candidate may file an application. (Sec. 141.040</a:t>
            </a:r>
            <a:r>
              <a:rPr lang="en-US" sz="1800" dirty="0" smtClean="0"/>
              <a:t>).</a:t>
            </a:r>
          </a:p>
          <a:p>
            <a:endParaRPr lang="en-US" sz="1800" dirty="0"/>
          </a:p>
          <a:p>
            <a:r>
              <a:rPr lang="en-US" sz="1800" b="1" u="sng" dirty="0" smtClean="0"/>
              <a:t>NEW LAW</a:t>
            </a:r>
            <a:r>
              <a:rPr lang="en-US" sz="1800" dirty="0" smtClean="0"/>
              <a:t>: Senate </a:t>
            </a:r>
            <a:r>
              <a:rPr lang="en-US" sz="1800" dirty="0"/>
              <a:t>Bill 910 (2013) amended Section 144.005 to provide a “first day to file” for other political subdivisions. </a:t>
            </a:r>
            <a:r>
              <a:rPr lang="en-US" sz="1800" dirty="0" smtClean="0"/>
              <a:t> An </a:t>
            </a:r>
            <a:r>
              <a:rPr lang="en-US" sz="1800" dirty="0"/>
              <a:t>application may not be filed earlier than the 30th day before the date of the filing deadline. </a:t>
            </a:r>
            <a:endParaRPr lang="en-US" sz="1800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b="1" dirty="0" smtClean="0"/>
              <a:t>Form located at: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www.sos.state.tx.us/elections/forms/pol-sub/3-2af.pdf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16996"/>
            <a:ext cx="2969891" cy="489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731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047"/>
            <a:ext cx="8229600" cy="1143000"/>
          </a:xfrm>
        </p:spPr>
        <p:txBody>
          <a:bodyPr/>
          <a:lstStyle/>
          <a:p>
            <a:r>
              <a:rPr lang="en-US" dirty="0" smtClean="0"/>
              <a:t>Notice of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066800"/>
            <a:ext cx="5410200" cy="5552873"/>
          </a:xfrm>
        </p:spPr>
        <p:txBody>
          <a:bodyPr/>
          <a:lstStyle/>
          <a:p>
            <a:r>
              <a:rPr lang="en-US" sz="2000" dirty="0"/>
              <a:t>Notice must </a:t>
            </a:r>
            <a:r>
              <a:rPr lang="en-US" sz="2000" dirty="0" smtClean="0"/>
              <a:t>include: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type and date of the election;</a:t>
            </a:r>
          </a:p>
          <a:p>
            <a:pPr lvl="1"/>
            <a:r>
              <a:rPr lang="en-US" sz="1600" dirty="0"/>
              <a:t>The location of each polling place;</a:t>
            </a:r>
          </a:p>
          <a:p>
            <a:pPr lvl="1"/>
            <a:r>
              <a:rPr lang="en-US" sz="1600" dirty="0"/>
              <a:t>The hours the polls will be open;</a:t>
            </a:r>
          </a:p>
          <a:p>
            <a:pPr lvl="1"/>
            <a:r>
              <a:rPr lang="en-US" sz="1600" dirty="0"/>
              <a:t>The location of the main early voting polling place;</a:t>
            </a:r>
          </a:p>
          <a:p>
            <a:pPr lvl="1"/>
            <a:r>
              <a:rPr lang="en-US" sz="1600" dirty="0"/>
              <a:t>The regular dates and hours for early voting by personal appearance;</a:t>
            </a:r>
          </a:p>
          <a:p>
            <a:pPr lvl="1"/>
            <a:r>
              <a:rPr lang="en-US" sz="1600" dirty="0"/>
              <a:t>The dates and hours of any Saturday or Sunday early voting, if any; and</a:t>
            </a:r>
          </a:p>
          <a:p>
            <a:pPr lvl="1"/>
            <a:r>
              <a:rPr lang="en-US" sz="1600" dirty="0"/>
              <a:t>The early voting clerk’s mailing address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an election ordered by the commissioners court or by an authority of a city or school </a:t>
            </a:r>
            <a:r>
              <a:rPr lang="en-US" sz="2000" dirty="0" smtClean="0"/>
              <a:t>district</a:t>
            </a:r>
            <a:r>
              <a:rPr lang="en-US" sz="2000" dirty="0"/>
              <a:t>, the notice of election </a:t>
            </a:r>
            <a:r>
              <a:rPr lang="en-US" sz="2000" b="1" dirty="0"/>
              <a:t>must be published in a newspaper</a:t>
            </a:r>
            <a:r>
              <a:rPr lang="en-US" sz="2000" dirty="0"/>
              <a:t> in accordance with 4.003(a)(1</a:t>
            </a:r>
            <a:r>
              <a:rPr lang="en-US" sz="2000" dirty="0" smtClean="0"/>
              <a:t>).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b="1" dirty="0" smtClean="0"/>
              <a:t>Forms located at: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www.sos.state.tx.us/elections/forms/pol-sub/index.shtml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Texas Secretary of State Elections Division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88061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9833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97203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Early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971800"/>
          </a:xfrm>
        </p:spPr>
        <p:txBody>
          <a:bodyPr/>
          <a:lstStyle/>
          <a:p>
            <a:r>
              <a:rPr lang="en-US" sz="2400" dirty="0" smtClean="0"/>
              <a:t>State </a:t>
            </a:r>
            <a:r>
              <a:rPr lang="en-US" sz="2400" dirty="0"/>
              <a:t>Law requires EV be conducted in person and by mail. </a:t>
            </a:r>
          </a:p>
          <a:p>
            <a:r>
              <a:rPr lang="en-US" sz="2400" dirty="0" smtClean="0"/>
              <a:t>Dates </a:t>
            </a:r>
            <a:r>
              <a:rPr lang="en-US" sz="2400" dirty="0"/>
              <a:t>of Early Voting</a:t>
            </a:r>
            <a:r>
              <a:rPr lang="en-US" sz="2000" dirty="0"/>
              <a:t>:</a:t>
            </a:r>
          </a:p>
          <a:p>
            <a:pPr lvl="1"/>
            <a:r>
              <a:rPr lang="en-US" sz="1600" dirty="0" smtClean="0"/>
              <a:t>General </a:t>
            </a:r>
            <a:r>
              <a:rPr lang="en-US" sz="1600" dirty="0"/>
              <a:t>Rule: 17th day to 4th day before Election </a:t>
            </a:r>
            <a:r>
              <a:rPr lang="en-US" sz="1600" dirty="0" smtClean="0"/>
              <a:t>Day.</a:t>
            </a:r>
          </a:p>
          <a:p>
            <a:pPr lvl="1"/>
            <a:r>
              <a:rPr lang="en-US" sz="1600" dirty="0" smtClean="0"/>
              <a:t>Special </a:t>
            </a:r>
            <a:r>
              <a:rPr lang="en-US" sz="1600" dirty="0"/>
              <a:t>runoff election for state senator, state representative or primary runoff: begins on the 10th day before the elections and ends on the 4th </a:t>
            </a:r>
            <a:r>
              <a:rPr lang="en-US" sz="1600" dirty="0" smtClean="0"/>
              <a:t>day.</a:t>
            </a:r>
          </a:p>
          <a:p>
            <a:pPr lvl="1"/>
            <a:r>
              <a:rPr lang="en-US" sz="1600" dirty="0" smtClean="0"/>
              <a:t>Uniform </a:t>
            </a:r>
            <a:r>
              <a:rPr lang="en-US" sz="1600" dirty="0"/>
              <a:t>Election Date in May and resulting runoff: 12th day to 4th day before </a:t>
            </a:r>
            <a:r>
              <a:rPr lang="en-US" sz="1600" dirty="0" smtClean="0"/>
              <a:t>election.</a:t>
            </a:r>
          </a:p>
          <a:p>
            <a:pPr lvl="1"/>
            <a:r>
              <a:rPr lang="en-US" sz="1600" dirty="0" smtClean="0"/>
              <a:t>If </a:t>
            </a:r>
            <a:r>
              <a:rPr lang="en-US" sz="1600" dirty="0"/>
              <a:t>first day falls on a Saturday, Sunday, or legal holiday, EV begins on the next regular business day. (85.001</a:t>
            </a:r>
            <a:r>
              <a:rPr lang="en-US" sz="1600" dirty="0" smtClean="0"/>
              <a:t>)</a:t>
            </a:r>
          </a:p>
          <a:p>
            <a:r>
              <a:rPr lang="en-US" sz="2200" dirty="0" smtClean="0"/>
              <a:t>Early Voting by Mail</a:t>
            </a:r>
          </a:p>
          <a:p>
            <a:pPr lvl="1"/>
            <a:r>
              <a:rPr lang="en-US" sz="1600" dirty="0" smtClean="0"/>
              <a:t>State Application  for a Ballot By Mail (ABBM) must be received between the 60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day and the 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day before election</a:t>
            </a:r>
          </a:p>
          <a:p>
            <a:pPr lvl="1"/>
            <a:r>
              <a:rPr lang="en-US" sz="1600" dirty="0" smtClean="0"/>
              <a:t>Annual ABBM due to age or disability (</a:t>
            </a:r>
            <a:r>
              <a:rPr lang="en-US" sz="1600" b="1" dirty="0"/>
              <a:t>NEW LAW</a:t>
            </a:r>
            <a:r>
              <a:rPr lang="en-US" sz="1600" dirty="0"/>
              <a:t>:  House Bill 666, 83rd </a:t>
            </a:r>
            <a:r>
              <a:rPr lang="en-US" sz="1600" dirty="0" smtClean="0"/>
              <a:t>Legislature) </a:t>
            </a:r>
          </a:p>
          <a:p>
            <a:pPr lvl="1"/>
            <a:r>
              <a:rPr lang="en-US" sz="1600" dirty="0" smtClean="0"/>
              <a:t>Federal Postcard Application (FPCA) must be received by the 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day before the election.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362075"/>
          </a:xfrm>
        </p:spPr>
        <p:txBody>
          <a:bodyPr/>
          <a:lstStyle/>
          <a:p>
            <a:pPr algn="ctr"/>
            <a:r>
              <a:rPr lang="en-US" cap="none" dirty="0" smtClean="0"/>
              <a:t>Curbside Voting/Accessibility</a:t>
            </a:r>
            <a:endParaRPr lang="en-US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B6334-C639-46C9-94EA-41C1363B64D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5034" y="1410511"/>
            <a:ext cx="8305800" cy="397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6429A"/>
                </a:solidFill>
                <a:latin typeface="+mn-lt"/>
                <a:cs typeface="+mn-cs"/>
              </a:rPr>
              <a:t>Curbside Voting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sz="2000" dirty="0">
                <a:solidFill>
                  <a:srgbClr val="26429A"/>
                </a:solidFill>
                <a:latin typeface="+mn-lt"/>
                <a:cs typeface="+mn-cs"/>
              </a:rPr>
              <a:t>Voter physically unable to enter polling place may vote </a:t>
            </a:r>
            <a:r>
              <a:rPr lang="en-US" sz="2000" dirty="0" smtClean="0">
                <a:solidFill>
                  <a:srgbClr val="26429A"/>
                </a:solidFill>
                <a:latin typeface="+mn-lt"/>
                <a:cs typeface="+mn-cs"/>
              </a:rPr>
              <a:t>curbside.</a:t>
            </a:r>
            <a:endParaRPr lang="en-US" sz="2000" dirty="0">
              <a:solidFill>
                <a:srgbClr val="26429A"/>
              </a:solidFill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sz="2000" dirty="0" smtClean="0">
                <a:solidFill>
                  <a:srgbClr val="26429A"/>
                </a:solidFill>
                <a:latin typeface="+mn-lt"/>
                <a:cs typeface="+mn-cs"/>
              </a:rPr>
              <a:t>Election </a:t>
            </a:r>
            <a:r>
              <a:rPr lang="en-US" sz="2000" dirty="0">
                <a:solidFill>
                  <a:srgbClr val="26429A"/>
                </a:solidFill>
                <a:latin typeface="+mn-lt"/>
                <a:cs typeface="+mn-cs"/>
              </a:rPr>
              <a:t>worker(s) qualify voter, bring a selection of ballots or a DRE to the voter, and allow voter to choose, mark, and cast ballot </a:t>
            </a:r>
            <a:r>
              <a:rPr lang="en-US" sz="2000" dirty="0" smtClean="0">
                <a:solidFill>
                  <a:srgbClr val="26429A"/>
                </a:solidFill>
                <a:latin typeface="+mn-lt"/>
                <a:cs typeface="+mn-cs"/>
              </a:rPr>
              <a:t>curbside.</a:t>
            </a:r>
            <a:endParaRPr lang="en-US" sz="2000" dirty="0">
              <a:solidFill>
                <a:srgbClr val="26429A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26429A"/>
                </a:solidFill>
                <a:latin typeface="+mn-lt"/>
                <a:cs typeface="+mn-cs"/>
              </a:rPr>
              <a:t>Accessibility</a:t>
            </a:r>
            <a:endParaRPr lang="en-US" sz="2800" dirty="0">
              <a:solidFill>
                <a:srgbClr val="26429A"/>
              </a:solidFill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sz="2000" dirty="0">
                <a:solidFill>
                  <a:srgbClr val="26429A"/>
                </a:solidFill>
                <a:latin typeface="+mn-lt"/>
                <a:cs typeface="+mn-cs"/>
              </a:rPr>
              <a:t>All buildings used as polling places in Texas must be accessible to voters with </a:t>
            </a:r>
            <a:r>
              <a:rPr lang="en-US" sz="2000" dirty="0" smtClean="0">
                <a:solidFill>
                  <a:srgbClr val="26429A"/>
                </a:solidFill>
                <a:latin typeface="+mn-lt"/>
                <a:cs typeface="+mn-cs"/>
              </a:rPr>
              <a:t>disabilities.</a:t>
            </a:r>
            <a:endParaRPr lang="en-US" sz="2000" dirty="0">
              <a:solidFill>
                <a:srgbClr val="26429A"/>
              </a:solidFill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sz="2000" dirty="0">
                <a:solidFill>
                  <a:srgbClr val="26429A"/>
                </a:solidFill>
                <a:latin typeface="+mn-lt"/>
                <a:cs typeface="+mn-cs"/>
              </a:rPr>
              <a:t>With certain exemptions, each polling place must provide at least one accessible voting machine for use by voters with disabilities so that such voters may vote in private and without </a:t>
            </a:r>
            <a:r>
              <a:rPr lang="en-US" sz="2000" dirty="0" smtClean="0">
                <a:solidFill>
                  <a:srgbClr val="26429A"/>
                </a:solidFill>
                <a:latin typeface="+mn-lt"/>
                <a:cs typeface="+mn-cs"/>
              </a:rPr>
              <a:t>assistance.</a:t>
            </a:r>
            <a:endParaRPr lang="en-US" sz="2000" dirty="0">
              <a:solidFill>
                <a:srgbClr val="26429A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2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Post-Election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dirty="0" smtClean="0"/>
              <a:t>Canvass</a:t>
            </a:r>
          </a:p>
          <a:p>
            <a:pPr lvl="1"/>
            <a:r>
              <a:rPr lang="en-US" dirty="0" smtClean="0"/>
              <a:t>Ministerial duty</a:t>
            </a:r>
          </a:p>
          <a:p>
            <a:pPr lvl="1"/>
            <a:r>
              <a:rPr lang="en-US" dirty="0" smtClean="0"/>
              <a:t>Quorum = 2 members of canvassing authority</a:t>
            </a:r>
          </a:p>
          <a:p>
            <a:pPr lvl="1"/>
            <a:endParaRPr lang="en-US" dirty="0" smtClean="0"/>
          </a:p>
          <a:p>
            <a:r>
              <a:rPr lang="en-US" dirty="0"/>
              <a:t>Reports</a:t>
            </a:r>
          </a:p>
          <a:p>
            <a:pPr lvl="1"/>
            <a:r>
              <a:rPr lang="en-US" dirty="0"/>
              <a:t>Precinct by Precinct Report</a:t>
            </a:r>
          </a:p>
          <a:p>
            <a:pPr lvl="1"/>
            <a:r>
              <a:rPr lang="en-US" dirty="0"/>
              <a:t>Partial Manual Count Report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9"/>
            <a:ext cx="8229600" cy="914400"/>
          </a:xfrm>
        </p:spPr>
        <p:txBody>
          <a:bodyPr/>
          <a:lstStyle/>
          <a:p>
            <a:r>
              <a:rPr lang="en-US" dirty="0"/>
              <a:t>Post-Election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2971800"/>
          </a:xfrm>
        </p:spPr>
        <p:txBody>
          <a:bodyPr/>
          <a:lstStyle/>
          <a:p>
            <a:r>
              <a:rPr lang="en-US" dirty="0"/>
              <a:t>Qualifying for </a:t>
            </a:r>
            <a:r>
              <a:rPr lang="en-US" dirty="0" smtClean="0"/>
              <a:t>Office</a:t>
            </a:r>
          </a:p>
          <a:p>
            <a:pPr lvl="2"/>
            <a:r>
              <a:rPr lang="en-US" sz="2000" dirty="0"/>
              <a:t>Certificate of Election (</a:t>
            </a:r>
            <a:r>
              <a:rPr lang="en-US" sz="2000" dirty="0" smtClean="0"/>
              <a:t>67.016)</a:t>
            </a:r>
          </a:p>
          <a:p>
            <a:pPr lvl="2"/>
            <a:r>
              <a:rPr lang="en-US" sz="2000" dirty="0" smtClean="0"/>
              <a:t>Statement </a:t>
            </a:r>
            <a:r>
              <a:rPr lang="en-US" sz="2000" dirty="0"/>
              <a:t>of Elected Officer (Art XVI, Sec. 1, Tex. Const.)</a:t>
            </a:r>
          </a:p>
          <a:p>
            <a:pPr lvl="2"/>
            <a:r>
              <a:rPr lang="en-US" sz="2000" dirty="0"/>
              <a:t>Oath of Office,  Chapter 602, Texas Government </a:t>
            </a:r>
            <a:r>
              <a:rPr lang="en-US" sz="2000" dirty="0" smtClean="0"/>
              <a:t>Code</a:t>
            </a:r>
          </a:p>
          <a:p>
            <a:pPr lvl="1"/>
            <a:r>
              <a:rPr lang="en-US" dirty="0" smtClean="0"/>
              <a:t>Filed locally, unless district or state office.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1600200" cy="2643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2021410" cy="261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3212591"/>
            <a:ext cx="2011321" cy="2643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919583"/>
            <a:ext cx="206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5"/>
              </a:rPr>
              <a:t>Certificate of Election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5931602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6"/>
              </a:rPr>
              <a:t>Oath of Office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52345" y="5919583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7"/>
              </a:rPr>
              <a:t>Statement of Elected Officer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Post-Election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r>
              <a:rPr lang="en-US" dirty="0"/>
              <a:t>Recounts </a:t>
            </a:r>
            <a:r>
              <a:rPr lang="en-US" sz="2800" dirty="0"/>
              <a:t>(Title 13, Election </a:t>
            </a:r>
            <a:r>
              <a:rPr lang="en-US" sz="2800" dirty="0" smtClean="0"/>
              <a:t>Code)</a:t>
            </a:r>
          </a:p>
          <a:p>
            <a:pPr lvl="1"/>
            <a:r>
              <a:rPr lang="en-US" sz="2400" dirty="0" smtClean="0"/>
              <a:t>Petition for a Recount</a:t>
            </a:r>
          </a:p>
          <a:p>
            <a:pPr lvl="1"/>
            <a:r>
              <a:rPr lang="en-US" sz="2400" dirty="0" smtClean="0"/>
              <a:t>Automatic Recount</a:t>
            </a:r>
          </a:p>
          <a:p>
            <a:pPr lvl="1"/>
            <a:r>
              <a:rPr lang="en-US" sz="2400" dirty="0" smtClean="0">
                <a:hlinkClick r:id="rId2"/>
              </a:rPr>
              <a:t>http://www.sos.state.tx.us/elections/laws/recounts.shtml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dirty="0"/>
              <a:t>Election Contests </a:t>
            </a:r>
            <a:r>
              <a:rPr lang="en-US" sz="2800" dirty="0" smtClean="0"/>
              <a:t>(Title </a:t>
            </a:r>
            <a:r>
              <a:rPr lang="en-US" sz="2800" dirty="0"/>
              <a:t>14, Election </a:t>
            </a:r>
            <a:r>
              <a:rPr lang="en-US" sz="2800" dirty="0" smtClean="0"/>
              <a:t>Code)</a:t>
            </a:r>
          </a:p>
          <a:p>
            <a:pPr lvl="1"/>
            <a:r>
              <a:rPr lang="en-US" sz="2400" dirty="0"/>
              <a:t>Action occurs in district </a:t>
            </a:r>
            <a:r>
              <a:rPr lang="en-US" sz="2400" dirty="0" smtClean="0"/>
              <a:t>court.</a:t>
            </a:r>
          </a:p>
          <a:p>
            <a:pPr lvl="1"/>
            <a:r>
              <a:rPr lang="en-US" sz="2400" dirty="0"/>
              <a:t>Losing </a:t>
            </a:r>
            <a:r>
              <a:rPr lang="en-US" sz="2400" dirty="0" smtClean="0"/>
              <a:t>candidate </a:t>
            </a:r>
            <a:r>
              <a:rPr lang="en-US" sz="2400" dirty="0"/>
              <a:t>files suit against the winning candidate.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Voting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1676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Methods of Voting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DRE Voting System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Optical Scan Voting System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Manually Counted Paper </a:t>
            </a:r>
            <a:r>
              <a:rPr lang="en-US" sz="2000" dirty="0" smtClean="0"/>
              <a:t>Ballots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400" dirty="0" smtClean="0"/>
              <a:t>Voting System Standards 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2400" dirty="0" smtClean="0"/>
              <a:t>State Certification Process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Adoption of a Voting System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Contract to Acquire a System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Testing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http://www.sos.state.tx.us/elections/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://www.votetexas.gov/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/>
          <a:lstStyle/>
          <a:p>
            <a:r>
              <a:rPr lang="en-US" dirty="0" smtClean="0"/>
              <a:t>Election Glossary/Acronym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3733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698"/>
            <a:ext cx="8229600" cy="1143000"/>
          </a:xfrm>
        </p:spPr>
        <p:txBody>
          <a:bodyPr/>
          <a:lstStyle/>
          <a:p>
            <a:r>
              <a:rPr lang="en-US" dirty="0" smtClean="0"/>
              <a:t>Sources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sz="3000" dirty="0" smtClean="0"/>
              <a:t>Texas Constitution</a:t>
            </a:r>
          </a:p>
          <a:p>
            <a:r>
              <a:rPr lang="en-US" sz="3000" dirty="0" smtClean="0"/>
              <a:t>Texas Election Code</a:t>
            </a:r>
          </a:p>
          <a:p>
            <a:r>
              <a:rPr lang="en-US" sz="3000" dirty="0" smtClean="0"/>
              <a:t>Texas Administrative Code</a:t>
            </a:r>
          </a:p>
          <a:p>
            <a:r>
              <a:rPr lang="en-US" sz="3000" dirty="0" smtClean="0"/>
              <a:t>Advisories/Memos</a:t>
            </a:r>
          </a:p>
          <a:p>
            <a:r>
              <a:rPr lang="en-US" sz="3000" dirty="0" smtClean="0"/>
              <a:t>OAG Opinions</a:t>
            </a:r>
          </a:p>
          <a:p>
            <a:r>
              <a:rPr lang="en-US" sz="3000" dirty="0" smtClean="0"/>
              <a:t>Other Texas Statutes</a:t>
            </a:r>
          </a:p>
          <a:p>
            <a:pPr lvl="1"/>
            <a:r>
              <a:rPr lang="en-US" sz="2000" dirty="0" smtClean="0"/>
              <a:t>Local Government Code</a:t>
            </a:r>
          </a:p>
          <a:p>
            <a:pPr lvl="1"/>
            <a:r>
              <a:rPr lang="en-US" sz="2000" dirty="0" smtClean="0"/>
              <a:t>Government Code</a:t>
            </a:r>
          </a:p>
          <a:p>
            <a:pPr lvl="1"/>
            <a:r>
              <a:rPr lang="en-US" sz="2000" dirty="0" smtClean="0"/>
              <a:t>Education Code</a:t>
            </a:r>
          </a:p>
          <a:p>
            <a:pPr lvl="1"/>
            <a:r>
              <a:rPr lang="en-US" sz="2000" dirty="0" smtClean="0"/>
              <a:t>Water Code, </a:t>
            </a:r>
          </a:p>
          <a:p>
            <a:pPr lvl="1"/>
            <a:r>
              <a:rPr lang="en-US" sz="2000" dirty="0" smtClean="0"/>
              <a:t>Agriculture Code, etc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591"/>
            <a:ext cx="8229600" cy="1143000"/>
          </a:xfrm>
        </p:spPr>
        <p:txBody>
          <a:bodyPr/>
          <a:lstStyle/>
          <a:p>
            <a:r>
              <a:rPr lang="en-US" dirty="0" smtClean="0"/>
              <a:t>Secretary of State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91356" y="1600200"/>
            <a:ext cx="5181600" cy="4343400"/>
          </a:xfrm>
        </p:spPr>
        <p:txBody>
          <a:bodyPr/>
          <a:lstStyle/>
          <a:p>
            <a:r>
              <a:rPr lang="en-US" dirty="0" smtClean="0"/>
              <a:t>Secretary </a:t>
            </a:r>
            <a:r>
              <a:rPr lang="en-US" dirty="0" err="1" smtClean="0"/>
              <a:t>Nandita</a:t>
            </a:r>
            <a:r>
              <a:rPr lang="en-US" dirty="0" smtClean="0"/>
              <a:t> Berry</a:t>
            </a:r>
          </a:p>
          <a:p>
            <a:pPr lvl="1"/>
            <a:r>
              <a:rPr lang="en-US" dirty="0" smtClean="0"/>
              <a:t>Chief </a:t>
            </a:r>
            <a:r>
              <a:rPr lang="en-US" dirty="0" smtClean="0"/>
              <a:t>Election Officer </a:t>
            </a:r>
          </a:p>
          <a:p>
            <a:pPr lvl="1"/>
            <a:r>
              <a:rPr lang="en-US" dirty="0" smtClean="0"/>
              <a:t>Official Forms</a:t>
            </a:r>
          </a:p>
          <a:p>
            <a:pPr lvl="1"/>
            <a:r>
              <a:rPr lang="en-US" dirty="0" smtClean="0"/>
              <a:t>Uniformity</a:t>
            </a:r>
          </a:p>
          <a:p>
            <a:pPr lvl="1"/>
            <a:r>
              <a:rPr lang="en-US" dirty="0" smtClean="0"/>
              <a:t>Assistance and Advice</a:t>
            </a:r>
          </a:p>
          <a:p>
            <a:pPr lvl="1"/>
            <a:r>
              <a:rPr lang="en-US" dirty="0" smtClean="0"/>
              <a:t>Voting Rights Hotline</a:t>
            </a:r>
          </a:p>
          <a:p>
            <a:pPr lvl="1"/>
            <a:r>
              <a:rPr lang="en-US" dirty="0" smtClean="0"/>
              <a:t>Referral of Complaints to OAG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8" name="Picture 4" descr="http://www.sos.state.tx.us/gallery/images/swearing-in-ceremony/berry-ceremony-lowre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94"/>
          <a:stretch/>
        </p:blipFill>
        <p:spPr bwMode="auto">
          <a:xfrm>
            <a:off x="381000" y="1832043"/>
            <a:ext cx="361035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County Election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391400" cy="4648200"/>
          </a:xfrm>
        </p:spPr>
        <p:txBody>
          <a:bodyPr/>
          <a:lstStyle/>
          <a:p>
            <a:r>
              <a:rPr lang="en-US" dirty="0" smtClean="0"/>
              <a:t>County Election Commission</a:t>
            </a:r>
          </a:p>
          <a:p>
            <a:pPr lvl="1"/>
            <a:r>
              <a:rPr lang="en-US" dirty="0" smtClean="0"/>
              <a:t>County judge, county clerk, county tax assessor-collector, county chair of each political party.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County Election Board</a:t>
            </a:r>
          </a:p>
          <a:p>
            <a:pPr lvl="1"/>
            <a:r>
              <a:rPr lang="en-US" dirty="0" smtClean="0"/>
              <a:t>County judge, county clerk, VR, sheriff</a:t>
            </a:r>
          </a:p>
          <a:p>
            <a:pPr lvl="1"/>
            <a:r>
              <a:rPr lang="en-US" dirty="0" smtClean="0"/>
              <a:t>County chair of each political party required to nominate by primary election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04CD36-6BF8-4E21-AFBC-5B6E5CA65D37}" type="datetime1">
              <a:rPr lang="en-US" smtClean="0"/>
              <a:pPr>
                <a:defRPr/>
              </a:pPr>
              <a:t>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Election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2971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County Clerk</a:t>
            </a:r>
          </a:p>
          <a:p>
            <a:pPr>
              <a:spcAft>
                <a:spcPts val="600"/>
              </a:spcAft>
            </a:pP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Tax-Assessor Collector as Voter Registrar</a:t>
            </a:r>
          </a:p>
          <a:p>
            <a:pPr>
              <a:spcAft>
                <a:spcPts val="600"/>
              </a:spcAft>
            </a:pP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County Elections Administrator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Election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724400"/>
          </a:xfrm>
        </p:spPr>
        <p:txBody>
          <a:bodyPr/>
          <a:lstStyle/>
          <a:p>
            <a:r>
              <a:rPr lang="en-US" b="1" dirty="0"/>
              <a:t>Local Election </a:t>
            </a:r>
            <a:r>
              <a:rPr lang="en-US" b="1" dirty="0" smtClean="0"/>
              <a:t>Officials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Custodian of Election Records.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Early Voting Clerk.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Procuring, Ordering and Delivering Supplies.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Preparing Ballots.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Maintaining Office Hours before and after election.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Receiving Candidate Applications.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Preparing and Delivering certain reports to SOS.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Election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971800"/>
          </a:xfrm>
        </p:spPr>
        <p:txBody>
          <a:bodyPr/>
          <a:lstStyle/>
          <a:p>
            <a:r>
              <a:rPr lang="en-US" dirty="0" smtClean="0"/>
              <a:t>Early Voting Clerk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Presiding Judge/Alternate Judge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Election Day Clerks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Early Voting Ballot Board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Texas Secretary of State Elections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0E00-116F-4F25-A8A5-9838F7B483F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S PPS Teme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 PPS Temeplate 2</Template>
  <TotalTime>2570</TotalTime>
  <Words>1900</Words>
  <Application>Microsoft Office PowerPoint</Application>
  <PresentationFormat>On-screen Show (4:3)</PresentationFormat>
  <Paragraphs>302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SOS PPS Temeplate 2</vt:lpstr>
      <vt:lpstr>Elections 101</vt:lpstr>
      <vt:lpstr>What to Expect?</vt:lpstr>
      <vt:lpstr>Election Glossary/Acronym List</vt:lpstr>
      <vt:lpstr>Sources of Law</vt:lpstr>
      <vt:lpstr>Secretary of State</vt:lpstr>
      <vt:lpstr>County Election Officials</vt:lpstr>
      <vt:lpstr>Election Officials</vt:lpstr>
      <vt:lpstr>Election Officials</vt:lpstr>
      <vt:lpstr>Election Officials</vt:lpstr>
      <vt:lpstr>Party Officials</vt:lpstr>
      <vt:lpstr>Voter Registration</vt:lpstr>
      <vt:lpstr>Voter Registration</vt:lpstr>
      <vt:lpstr>Voter Registration</vt:lpstr>
      <vt:lpstr>General Election Information</vt:lpstr>
      <vt:lpstr>Uniform Election Dates</vt:lpstr>
      <vt:lpstr>Types of Elections</vt:lpstr>
      <vt:lpstr>Plurality v. Majority</vt:lpstr>
      <vt:lpstr>Contracts/Joint Elections</vt:lpstr>
      <vt:lpstr>Pre-Election Day Procedures</vt:lpstr>
      <vt:lpstr>Order of Election</vt:lpstr>
      <vt:lpstr>Notice of Deadline to File Application for Place on the Ballot</vt:lpstr>
      <vt:lpstr>Notice of Election</vt:lpstr>
      <vt:lpstr>Early Voting</vt:lpstr>
      <vt:lpstr>Curbside Voting/Accessibility</vt:lpstr>
      <vt:lpstr>Post-Election Procedures</vt:lpstr>
      <vt:lpstr>Post-Election Procedures</vt:lpstr>
      <vt:lpstr>Post-Election Procedures</vt:lpstr>
      <vt:lpstr>Voting Systems</vt:lpstr>
      <vt:lpstr>Websites</vt:lpstr>
    </vt:vector>
  </TitlesOfParts>
  <Company>Office of the Texas Secretary of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Pepe De La Garza</dc:creator>
  <cp:lastModifiedBy>Administrator</cp:lastModifiedBy>
  <cp:revision>71</cp:revision>
  <cp:lastPrinted>2014-01-08T23:21:04Z</cp:lastPrinted>
  <dcterms:created xsi:type="dcterms:W3CDTF">2012-11-27T16:49:48Z</dcterms:created>
  <dcterms:modified xsi:type="dcterms:W3CDTF">2014-01-08T23:23:08Z</dcterms:modified>
</cp:coreProperties>
</file>